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569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323" y="2646402"/>
            <a:ext cx="4887754" cy="29367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7724" y="2045137"/>
            <a:ext cx="7468553" cy="1943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2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N-Queens Visualizer</a:t>
            </a:r>
            <a:endParaRPr lang="en-US" sz="6120" dirty="0"/>
          </a:p>
        </p:txBody>
      </p:sp>
      <p:sp>
        <p:nvSpPr>
          <p:cNvPr id="7" name="Text 3"/>
          <p:cNvSpPr/>
          <p:nvPr/>
        </p:nvSpPr>
        <p:spPr>
          <a:xfrm>
            <a:off x="837724" y="4347210"/>
            <a:ext cx="7468553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N-Queens problem is a classic puzzle in computer science. The goal is to place N chess queens on an N×N chessboard so that no two queens threaten each other.</a:t>
            </a:r>
            <a:endParaRPr lang="en-US" sz="1885" dirty="0"/>
          </a:p>
        </p:txBody>
      </p:sp>
      <p:sp>
        <p:nvSpPr>
          <p:cNvPr id="8" name="Shape 4"/>
          <p:cNvSpPr/>
          <p:nvPr/>
        </p:nvSpPr>
        <p:spPr>
          <a:xfrm>
            <a:off x="837724" y="5783342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44" y="5790962"/>
            <a:ext cx="367665" cy="3676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40287" y="5765483"/>
            <a:ext cx="2471261" cy="4188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99"/>
              </a:lnSpc>
              <a:buNone/>
            </a:pPr>
            <a:r>
              <a:rPr lang="en-US" sz="2356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Sumant Yadav</a:t>
            </a:r>
            <a:endParaRPr lang="en-US" sz="235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23" y="2346960"/>
            <a:ext cx="4887754" cy="353556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24124" y="2465189"/>
            <a:ext cx="7468553" cy="1408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Conclusion and Future Enhancements</a:t>
            </a:r>
            <a:endParaRPr lang="en-US" sz="4435" dirty="0"/>
          </a:p>
        </p:txBody>
      </p:sp>
      <p:sp>
        <p:nvSpPr>
          <p:cNvPr id="7" name="Text 3"/>
          <p:cNvSpPr/>
          <p:nvPr/>
        </p:nvSpPr>
        <p:spPr>
          <a:xfrm>
            <a:off x="6324124" y="4232196"/>
            <a:ext cx="746855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N-Queens Visualizer offers a compelling way to explore and understand this classic problem. Future enhancements could include advanced algorithms, improved visualization techniques, and interactive features that encourage user engagement.</a:t>
            </a:r>
            <a:endParaRPr lang="en-US" sz="188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837724" y="1290995"/>
            <a:ext cx="10523934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Visualizing the N-Queens Problem</a:t>
            </a:r>
            <a:endParaRPr lang="en-US" sz="443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473762"/>
            <a:ext cx="4078962" cy="25209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7724" y="5293876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Single Queen</a:t>
            </a:r>
            <a:endParaRPr lang="en-US" sz="2218" dirty="0"/>
          </a:p>
        </p:txBody>
      </p:sp>
      <p:sp>
        <p:nvSpPr>
          <p:cNvPr id="7" name="Text 4"/>
          <p:cNvSpPr/>
          <p:nvPr/>
        </p:nvSpPr>
        <p:spPr>
          <a:xfrm>
            <a:off x="837724" y="5789414"/>
            <a:ext cx="4078962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16"/>
              </a:lnSpc>
              <a:buNone/>
            </a:pPr>
            <a:r>
              <a:rPr lang="en-US" sz="188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starting point is a chessboard with a single queen placed in any square.</a:t>
            </a:r>
            <a:endParaRPr lang="en-US" sz="188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473762"/>
            <a:ext cx="4078962" cy="25209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75659" y="5293876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Two Queens</a:t>
            </a:r>
            <a:endParaRPr lang="en-US" sz="2218" dirty="0"/>
          </a:p>
        </p:txBody>
      </p:sp>
      <p:sp>
        <p:nvSpPr>
          <p:cNvPr id="10" name="Text 6"/>
          <p:cNvSpPr/>
          <p:nvPr/>
        </p:nvSpPr>
        <p:spPr>
          <a:xfrm>
            <a:off x="5275659" y="5789414"/>
            <a:ext cx="4078962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16"/>
              </a:lnSpc>
              <a:buNone/>
            </a:pPr>
            <a:r>
              <a:rPr lang="en-US" sz="188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challenge is to place a second queen without it being under attack by the first queen.</a:t>
            </a:r>
            <a:endParaRPr lang="en-US" sz="188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473762"/>
            <a:ext cx="4079081" cy="252102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3595" y="5293995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Multiple Queens</a:t>
            </a:r>
            <a:endParaRPr lang="en-US" sz="2218" dirty="0"/>
          </a:p>
        </p:txBody>
      </p:sp>
      <p:sp>
        <p:nvSpPr>
          <p:cNvPr id="13" name="Text 8"/>
          <p:cNvSpPr/>
          <p:nvPr/>
        </p:nvSpPr>
        <p:spPr>
          <a:xfrm>
            <a:off x="9713595" y="5789533"/>
            <a:ext cx="4079081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16"/>
              </a:lnSpc>
              <a:buNone/>
            </a:pPr>
            <a:r>
              <a:rPr lang="en-US" sz="188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 we add more queens, the complexity of finding valid placements increases.</a:t>
            </a:r>
            <a:endParaRPr lang="en-US" sz="188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342" y="2547104"/>
            <a:ext cx="4963597" cy="313539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1996" y="909995"/>
            <a:ext cx="7680008" cy="12303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44"/>
              </a:lnSpc>
              <a:buNone/>
            </a:pPr>
            <a:r>
              <a:rPr lang="en-US" sz="387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Algorithms for Solving the N-Queens Problem</a:t>
            </a:r>
            <a:endParaRPr lang="en-US" sz="3875" dirty="0"/>
          </a:p>
        </p:txBody>
      </p:sp>
      <p:sp>
        <p:nvSpPr>
          <p:cNvPr id="7" name="Shape 3"/>
          <p:cNvSpPr/>
          <p:nvPr/>
        </p:nvSpPr>
        <p:spPr>
          <a:xfrm>
            <a:off x="731996" y="2689384"/>
            <a:ext cx="470535" cy="470535"/>
          </a:xfrm>
          <a:prstGeom prst="roundRect">
            <a:avLst>
              <a:gd name="adj" fmla="val 8002"/>
            </a:avLst>
          </a:prstGeom>
          <a:solidFill>
            <a:srgbClr val="2B2952"/>
          </a:solidFill>
          <a:ln/>
        </p:spPr>
      </p:sp>
      <p:sp>
        <p:nvSpPr>
          <p:cNvPr id="8" name="Text 4"/>
          <p:cNvSpPr/>
          <p:nvPr/>
        </p:nvSpPr>
        <p:spPr>
          <a:xfrm>
            <a:off x="909638" y="2777014"/>
            <a:ext cx="115253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25"/>
              </a:lnSpc>
              <a:buNone/>
            </a:pPr>
            <a:r>
              <a:rPr lang="en-US" sz="2325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325" dirty="0"/>
          </a:p>
        </p:txBody>
      </p:sp>
      <p:sp>
        <p:nvSpPr>
          <p:cNvPr id="9" name="Text 5"/>
          <p:cNvSpPr/>
          <p:nvPr/>
        </p:nvSpPr>
        <p:spPr>
          <a:xfrm>
            <a:off x="1411605" y="2689384"/>
            <a:ext cx="2460784" cy="307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2"/>
              </a:lnSpc>
              <a:buNone/>
            </a:pPr>
            <a:r>
              <a:rPr lang="en-US" sz="1938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Backtracking</a:t>
            </a:r>
            <a:endParaRPr lang="en-US" sz="1938" dirty="0"/>
          </a:p>
        </p:txBody>
      </p:sp>
      <p:sp>
        <p:nvSpPr>
          <p:cNvPr id="10" name="Text 6"/>
          <p:cNvSpPr/>
          <p:nvPr/>
        </p:nvSpPr>
        <p:spPr>
          <a:xfrm>
            <a:off x="1411605" y="3122414"/>
            <a:ext cx="3055858" cy="16734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35"/>
              </a:lnSpc>
              <a:buNone/>
            </a:pPr>
            <a:r>
              <a:rPr lang="en-US" sz="164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systematic approach that explores possible placements one step at a time. It backtracks if a queen is placed in an invalid position.</a:t>
            </a:r>
            <a:endParaRPr lang="en-US" sz="1647" dirty="0"/>
          </a:p>
        </p:txBody>
      </p:sp>
      <p:sp>
        <p:nvSpPr>
          <p:cNvPr id="11" name="Shape 7"/>
          <p:cNvSpPr/>
          <p:nvPr/>
        </p:nvSpPr>
        <p:spPr>
          <a:xfrm>
            <a:off x="4676537" y="2689384"/>
            <a:ext cx="470535" cy="470535"/>
          </a:xfrm>
          <a:prstGeom prst="roundRect">
            <a:avLst>
              <a:gd name="adj" fmla="val 8002"/>
            </a:avLst>
          </a:prstGeom>
          <a:solidFill>
            <a:srgbClr val="2B2952"/>
          </a:solidFill>
          <a:ln/>
        </p:spPr>
      </p:sp>
      <p:sp>
        <p:nvSpPr>
          <p:cNvPr id="12" name="Text 8"/>
          <p:cNvSpPr/>
          <p:nvPr/>
        </p:nvSpPr>
        <p:spPr>
          <a:xfrm>
            <a:off x="4819650" y="2777014"/>
            <a:ext cx="184309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25"/>
              </a:lnSpc>
              <a:buNone/>
            </a:pPr>
            <a:r>
              <a:rPr lang="en-US" sz="2325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325" dirty="0"/>
          </a:p>
        </p:txBody>
      </p:sp>
      <p:sp>
        <p:nvSpPr>
          <p:cNvPr id="13" name="Text 9"/>
          <p:cNvSpPr/>
          <p:nvPr/>
        </p:nvSpPr>
        <p:spPr>
          <a:xfrm>
            <a:off x="5356146" y="2689384"/>
            <a:ext cx="2460784" cy="307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2"/>
              </a:lnSpc>
              <a:buNone/>
            </a:pPr>
            <a:r>
              <a:rPr lang="en-US" sz="1938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Brute Force</a:t>
            </a:r>
            <a:endParaRPr lang="en-US" sz="1938" dirty="0"/>
          </a:p>
        </p:txBody>
      </p:sp>
      <p:sp>
        <p:nvSpPr>
          <p:cNvPr id="14" name="Text 10"/>
          <p:cNvSpPr/>
          <p:nvPr/>
        </p:nvSpPr>
        <p:spPr>
          <a:xfrm>
            <a:off x="5356146" y="3122414"/>
            <a:ext cx="3055858" cy="1338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35"/>
              </a:lnSpc>
              <a:buNone/>
            </a:pPr>
            <a:r>
              <a:rPr lang="en-US" sz="164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Examines all possible queen placements on the board. It can be computationally expensive for larger boards.</a:t>
            </a:r>
            <a:endParaRPr lang="en-US" sz="1647" dirty="0"/>
          </a:p>
        </p:txBody>
      </p:sp>
      <p:sp>
        <p:nvSpPr>
          <p:cNvPr id="15" name="Shape 11"/>
          <p:cNvSpPr/>
          <p:nvPr/>
        </p:nvSpPr>
        <p:spPr>
          <a:xfrm>
            <a:off x="731996" y="5240179"/>
            <a:ext cx="470535" cy="470535"/>
          </a:xfrm>
          <a:prstGeom prst="roundRect">
            <a:avLst>
              <a:gd name="adj" fmla="val 8002"/>
            </a:avLst>
          </a:prstGeom>
          <a:solidFill>
            <a:srgbClr val="2B2952"/>
          </a:solidFill>
          <a:ln/>
        </p:spPr>
      </p:sp>
      <p:sp>
        <p:nvSpPr>
          <p:cNvPr id="16" name="Text 12"/>
          <p:cNvSpPr/>
          <p:nvPr/>
        </p:nvSpPr>
        <p:spPr>
          <a:xfrm>
            <a:off x="872609" y="5327809"/>
            <a:ext cx="189309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25"/>
              </a:lnSpc>
              <a:buNone/>
            </a:pPr>
            <a:r>
              <a:rPr lang="en-US" sz="2325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325" dirty="0"/>
          </a:p>
        </p:txBody>
      </p:sp>
      <p:sp>
        <p:nvSpPr>
          <p:cNvPr id="17" name="Text 13"/>
          <p:cNvSpPr/>
          <p:nvPr/>
        </p:nvSpPr>
        <p:spPr>
          <a:xfrm>
            <a:off x="1411605" y="5240179"/>
            <a:ext cx="3055858" cy="615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2"/>
              </a:lnSpc>
              <a:buNone/>
            </a:pPr>
            <a:r>
              <a:rPr lang="en-US" sz="1938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Constraint Satisfaction</a:t>
            </a:r>
            <a:endParaRPr lang="en-US" sz="1938" dirty="0"/>
          </a:p>
        </p:txBody>
      </p:sp>
      <p:sp>
        <p:nvSpPr>
          <p:cNvPr id="18" name="Text 14"/>
          <p:cNvSpPr/>
          <p:nvPr/>
        </p:nvSpPr>
        <p:spPr>
          <a:xfrm>
            <a:off x="1411605" y="5980748"/>
            <a:ext cx="3055858" cy="1338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35"/>
              </a:lnSpc>
              <a:buNone/>
            </a:pPr>
            <a:r>
              <a:rPr lang="en-US" sz="164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Defines constraints on queen placements, using techniques like variable assignment and constraint propagation.</a:t>
            </a:r>
            <a:endParaRPr lang="en-US" sz="1647" dirty="0"/>
          </a:p>
        </p:txBody>
      </p:sp>
      <p:sp>
        <p:nvSpPr>
          <p:cNvPr id="19" name="Shape 15"/>
          <p:cNvSpPr/>
          <p:nvPr/>
        </p:nvSpPr>
        <p:spPr>
          <a:xfrm>
            <a:off x="4676537" y="5240179"/>
            <a:ext cx="470535" cy="470535"/>
          </a:xfrm>
          <a:prstGeom prst="roundRect">
            <a:avLst>
              <a:gd name="adj" fmla="val 8002"/>
            </a:avLst>
          </a:prstGeom>
          <a:solidFill>
            <a:srgbClr val="2B2952"/>
          </a:solidFill>
          <a:ln/>
        </p:spPr>
      </p:sp>
      <p:sp>
        <p:nvSpPr>
          <p:cNvPr id="20" name="Text 16"/>
          <p:cNvSpPr/>
          <p:nvPr/>
        </p:nvSpPr>
        <p:spPr>
          <a:xfrm>
            <a:off x="4806791" y="5327809"/>
            <a:ext cx="210026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25"/>
              </a:lnSpc>
              <a:buNone/>
            </a:pPr>
            <a:r>
              <a:rPr lang="en-US" sz="2325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</a:t>
            </a:r>
            <a:endParaRPr lang="en-US" sz="2325" dirty="0"/>
          </a:p>
        </p:txBody>
      </p:sp>
      <p:sp>
        <p:nvSpPr>
          <p:cNvPr id="21" name="Text 17"/>
          <p:cNvSpPr/>
          <p:nvPr/>
        </p:nvSpPr>
        <p:spPr>
          <a:xfrm>
            <a:off x="5356146" y="5240179"/>
            <a:ext cx="2718197" cy="307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2"/>
              </a:lnSpc>
              <a:buNone/>
            </a:pPr>
            <a:r>
              <a:rPr lang="en-US" sz="1938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Heuristic Algorithms</a:t>
            </a:r>
            <a:endParaRPr lang="en-US" sz="1938" dirty="0"/>
          </a:p>
        </p:txBody>
      </p:sp>
      <p:sp>
        <p:nvSpPr>
          <p:cNvPr id="22" name="Text 18"/>
          <p:cNvSpPr/>
          <p:nvPr/>
        </p:nvSpPr>
        <p:spPr>
          <a:xfrm>
            <a:off x="5356146" y="5673209"/>
            <a:ext cx="3055858" cy="1338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35"/>
              </a:lnSpc>
              <a:buNone/>
            </a:pPr>
            <a:r>
              <a:rPr lang="en-US" sz="164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Employ strategies to quickly identify promising solutions, often used for large N-Queens problems.</a:t>
            </a:r>
            <a:endParaRPr lang="en-US" sz="164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1136333" y="546854"/>
            <a:ext cx="6054328" cy="5840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99"/>
              </a:lnSpc>
              <a:buNone/>
            </a:pPr>
            <a:r>
              <a:rPr lang="en-US" sz="3679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Backtracking Algorithm</a:t>
            </a:r>
            <a:endParaRPr lang="en-US" sz="3679" dirty="0"/>
          </a:p>
        </p:txBody>
      </p:sp>
      <p:sp>
        <p:nvSpPr>
          <p:cNvPr id="5" name="Shape 3"/>
          <p:cNvSpPr/>
          <p:nvPr/>
        </p:nvSpPr>
        <p:spPr>
          <a:xfrm>
            <a:off x="7302818" y="1527929"/>
            <a:ext cx="24765" cy="6154817"/>
          </a:xfrm>
          <a:prstGeom prst="roundRect">
            <a:avLst>
              <a:gd name="adj" fmla="val 144323"/>
            </a:avLst>
          </a:prstGeom>
          <a:solidFill>
            <a:srgbClr val="44426B"/>
          </a:solidFill>
          <a:ln/>
        </p:spPr>
      </p:sp>
      <p:sp>
        <p:nvSpPr>
          <p:cNvPr id="6" name="Shape 4"/>
          <p:cNvSpPr/>
          <p:nvPr/>
        </p:nvSpPr>
        <p:spPr>
          <a:xfrm>
            <a:off x="6396871" y="1962269"/>
            <a:ext cx="694968" cy="24765"/>
          </a:xfrm>
          <a:prstGeom prst="roundRect">
            <a:avLst>
              <a:gd name="adj" fmla="val 144323"/>
            </a:avLst>
          </a:prstGeom>
          <a:solidFill>
            <a:srgbClr val="44426B"/>
          </a:solidFill>
          <a:ln/>
        </p:spPr>
      </p:sp>
      <p:sp>
        <p:nvSpPr>
          <p:cNvPr id="7" name="Shape 5"/>
          <p:cNvSpPr/>
          <p:nvPr/>
        </p:nvSpPr>
        <p:spPr>
          <a:xfrm>
            <a:off x="7091839" y="1751290"/>
            <a:ext cx="446723" cy="446723"/>
          </a:xfrm>
          <a:prstGeom prst="roundRect">
            <a:avLst>
              <a:gd name="adj" fmla="val 8001"/>
            </a:avLst>
          </a:prstGeom>
          <a:solidFill>
            <a:srgbClr val="2B2952"/>
          </a:solidFill>
          <a:ln/>
        </p:spPr>
      </p:sp>
      <p:sp>
        <p:nvSpPr>
          <p:cNvPr id="8" name="Text 6"/>
          <p:cNvSpPr/>
          <p:nvPr/>
        </p:nvSpPr>
        <p:spPr>
          <a:xfrm>
            <a:off x="7260550" y="1834515"/>
            <a:ext cx="109299" cy="280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7"/>
              </a:lnSpc>
              <a:buNone/>
            </a:pPr>
            <a:r>
              <a:rPr lang="en-US" sz="220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207" dirty="0"/>
          </a:p>
        </p:txBody>
      </p:sp>
      <p:sp>
        <p:nvSpPr>
          <p:cNvPr id="9" name="Text 7"/>
          <p:cNvSpPr/>
          <p:nvPr/>
        </p:nvSpPr>
        <p:spPr>
          <a:xfrm>
            <a:off x="3887153" y="1726406"/>
            <a:ext cx="2336006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99"/>
              </a:lnSpc>
              <a:buNone/>
            </a:pPr>
            <a:r>
              <a:rPr lang="en-US" sz="1839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Initialization</a:t>
            </a:r>
            <a:endParaRPr lang="en-US" sz="1839" dirty="0"/>
          </a:p>
        </p:txBody>
      </p:sp>
      <p:sp>
        <p:nvSpPr>
          <p:cNvPr id="10" name="Text 8"/>
          <p:cNvSpPr/>
          <p:nvPr/>
        </p:nvSpPr>
        <p:spPr>
          <a:xfrm>
            <a:off x="1136333" y="2137410"/>
            <a:ext cx="5086826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02"/>
              </a:lnSpc>
              <a:buNone/>
            </a:pPr>
            <a:r>
              <a:rPr lang="en-US" sz="156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Start with an empty chessboard.</a:t>
            </a:r>
            <a:endParaRPr lang="en-US" sz="1564" dirty="0"/>
          </a:p>
        </p:txBody>
      </p:sp>
      <p:sp>
        <p:nvSpPr>
          <p:cNvPr id="11" name="Shape 9"/>
          <p:cNvSpPr/>
          <p:nvPr/>
        </p:nvSpPr>
        <p:spPr>
          <a:xfrm>
            <a:off x="7538561" y="2954893"/>
            <a:ext cx="694968" cy="24765"/>
          </a:xfrm>
          <a:prstGeom prst="roundRect">
            <a:avLst>
              <a:gd name="adj" fmla="val 144323"/>
            </a:avLst>
          </a:prstGeom>
          <a:solidFill>
            <a:srgbClr val="44426B"/>
          </a:solidFill>
          <a:ln/>
        </p:spPr>
      </p:sp>
      <p:sp>
        <p:nvSpPr>
          <p:cNvPr id="12" name="Shape 10"/>
          <p:cNvSpPr/>
          <p:nvPr/>
        </p:nvSpPr>
        <p:spPr>
          <a:xfrm>
            <a:off x="7091839" y="2743914"/>
            <a:ext cx="446723" cy="446723"/>
          </a:xfrm>
          <a:prstGeom prst="roundRect">
            <a:avLst>
              <a:gd name="adj" fmla="val 8001"/>
            </a:avLst>
          </a:prstGeom>
          <a:solidFill>
            <a:srgbClr val="2B2952"/>
          </a:solidFill>
          <a:ln/>
        </p:spPr>
      </p:sp>
      <p:sp>
        <p:nvSpPr>
          <p:cNvPr id="13" name="Text 11"/>
          <p:cNvSpPr/>
          <p:nvPr/>
        </p:nvSpPr>
        <p:spPr>
          <a:xfrm>
            <a:off x="7227689" y="2827139"/>
            <a:ext cx="174903" cy="280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7"/>
              </a:lnSpc>
              <a:buNone/>
            </a:pPr>
            <a:r>
              <a:rPr lang="en-US" sz="220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207" dirty="0"/>
          </a:p>
        </p:txBody>
      </p:sp>
      <p:sp>
        <p:nvSpPr>
          <p:cNvPr id="14" name="Text 12"/>
          <p:cNvSpPr/>
          <p:nvPr/>
        </p:nvSpPr>
        <p:spPr>
          <a:xfrm>
            <a:off x="8407241" y="2719030"/>
            <a:ext cx="2336006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839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Place Queen</a:t>
            </a:r>
            <a:endParaRPr lang="en-US" sz="1839" dirty="0"/>
          </a:p>
        </p:txBody>
      </p:sp>
      <p:sp>
        <p:nvSpPr>
          <p:cNvPr id="15" name="Text 13"/>
          <p:cNvSpPr/>
          <p:nvPr/>
        </p:nvSpPr>
        <p:spPr>
          <a:xfrm>
            <a:off x="8407241" y="3130034"/>
            <a:ext cx="5086826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2"/>
              </a:lnSpc>
              <a:buNone/>
            </a:pPr>
            <a:r>
              <a:rPr lang="en-US" sz="156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Place a queen in the first row.</a:t>
            </a:r>
            <a:endParaRPr lang="en-US" sz="1564" dirty="0"/>
          </a:p>
        </p:txBody>
      </p:sp>
      <p:sp>
        <p:nvSpPr>
          <p:cNvPr id="16" name="Shape 14"/>
          <p:cNvSpPr/>
          <p:nvPr/>
        </p:nvSpPr>
        <p:spPr>
          <a:xfrm>
            <a:off x="6396871" y="3848338"/>
            <a:ext cx="694968" cy="24765"/>
          </a:xfrm>
          <a:prstGeom prst="roundRect">
            <a:avLst>
              <a:gd name="adj" fmla="val 144323"/>
            </a:avLst>
          </a:prstGeom>
          <a:solidFill>
            <a:srgbClr val="44426B"/>
          </a:solidFill>
          <a:ln/>
        </p:spPr>
      </p:sp>
      <p:sp>
        <p:nvSpPr>
          <p:cNvPr id="17" name="Shape 15"/>
          <p:cNvSpPr/>
          <p:nvPr/>
        </p:nvSpPr>
        <p:spPr>
          <a:xfrm>
            <a:off x="7091839" y="3637359"/>
            <a:ext cx="446723" cy="446723"/>
          </a:xfrm>
          <a:prstGeom prst="roundRect">
            <a:avLst>
              <a:gd name="adj" fmla="val 8001"/>
            </a:avLst>
          </a:prstGeom>
          <a:solidFill>
            <a:srgbClr val="2B2952"/>
          </a:solidFill>
          <a:ln/>
        </p:spPr>
      </p:sp>
      <p:sp>
        <p:nvSpPr>
          <p:cNvPr id="18" name="Text 16"/>
          <p:cNvSpPr/>
          <p:nvPr/>
        </p:nvSpPr>
        <p:spPr>
          <a:xfrm>
            <a:off x="7225308" y="3720584"/>
            <a:ext cx="179665" cy="280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7"/>
              </a:lnSpc>
              <a:buNone/>
            </a:pPr>
            <a:r>
              <a:rPr lang="en-US" sz="220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207" dirty="0"/>
          </a:p>
        </p:txBody>
      </p:sp>
      <p:sp>
        <p:nvSpPr>
          <p:cNvPr id="19" name="Text 17"/>
          <p:cNvSpPr/>
          <p:nvPr/>
        </p:nvSpPr>
        <p:spPr>
          <a:xfrm>
            <a:off x="3887153" y="3612475"/>
            <a:ext cx="2336006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99"/>
              </a:lnSpc>
              <a:buNone/>
            </a:pPr>
            <a:r>
              <a:rPr lang="en-US" sz="1839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Check Validity</a:t>
            </a:r>
            <a:endParaRPr lang="en-US" sz="1839" dirty="0"/>
          </a:p>
        </p:txBody>
      </p:sp>
      <p:sp>
        <p:nvSpPr>
          <p:cNvPr id="20" name="Text 18"/>
          <p:cNvSpPr/>
          <p:nvPr/>
        </p:nvSpPr>
        <p:spPr>
          <a:xfrm>
            <a:off x="1136333" y="4023479"/>
            <a:ext cx="5086826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02"/>
              </a:lnSpc>
              <a:buNone/>
            </a:pPr>
            <a:r>
              <a:rPr lang="en-US" sz="156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Check if the queen's position is valid (not under attack).</a:t>
            </a:r>
            <a:endParaRPr lang="en-US" sz="1564" dirty="0"/>
          </a:p>
        </p:txBody>
      </p:sp>
      <p:sp>
        <p:nvSpPr>
          <p:cNvPr id="21" name="Shape 19"/>
          <p:cNvSpPr/>
          <p:nvPr/>
        </p:nvSpPr>
        <p:spPr>
          <a:xfrm>
            <a:off x="7538561" y="4741783"/>
            <a:ext cx="694968" cy="24765"/>
          </a:xfrm>
          <a:prstGeom prst="roundRect">
            <a:avLst>
              <a:gd name="adj" fmla="val 144323"/>
            </a:avLst>
          </a:prstGeom>
          <a:solidFill>
            <a:srgbClr val="44426B"/>
          </a:solidFill>
          <a:ln/>
        </p:spPr>
      </p:sp>
      <p:sp>
        <p:nvSpPr>
          <p:cNvPr id="22" name="Shape 20"/>
          <p:cNvSpPr/>
          <p:nvPr/>
        </p:nvSpPr>
        <p:spPr>
          <a:xfrm>
            <a:off x="7091839" y="4530804"/>
            <a:ext cx="446723" cy="446723"/>
          </a:xfrm>
          <a:prstGeom prst="roundRect">
            <a:avLst>
              <a:gd name="adj" fmla="val 8001"/>
            </a:avLst>
          </a:prstGeom>
          <a:solidFill>
            <a:srgbClr val="2B2952"/>
          </a:solidFill>
          <a:ln/>
        </p:spPr>
      </p:sp>
      <p:sp>
        <p:nvSpPr>
          <p:cNvPr id="23" name="Text 21"/>
          <p:cNvSpPr/>
          <p:nvPr/>
        </p:nvSpPr>
        <p:spPr>
          <a:xfrm>
            <a:off x="7215545" y="4614029"/>
            <a:ext cx="199192" cy="280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7"/>
              </a:lnSpc>
              <a:buNone/>
            </a:pPr>
            <a:r>
              <a:rPr lang="en-US" sz="220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</a:t>
            </a:r>
            <a:endParaRPr lang="en-US" sz="2207" dirty="0"/>
          </a:p>
        </p:txBody>
      </p:sp>
      <p:sp>
        <p:nvSpPr>
          <p:cNvPr id="24" name="Text 22"/>
          <p:cNvSpPr/>
          <p:nvPr/>
        </p:nvSpPr>
        <p:spPr>
          <a:xfrm>
            <a:off x="8407241" y="4505920"/>
            <a:ext cx="2336006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839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Advance Row</a:t>
            </a:r>
            <a:endParaRPr lang="en-US" sz="1839" dirty="0"/>
          </a:p>
        </p:txBody>
      </p:sp>
      <p:sp>
        <p:nvSpPr>
          <p:cNvPr id="25" name="Text 23"/>
          <p:cNvSpPr/>
          <p:nvPr/>
        </p:nvSpPr>
        <p:spPr>
          <a:xfrm>
            <a:off x="8407241" y="4916924"/>
            <a:ext cx="5086826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2"/>
              </a:lnSpc>
              <a:buNone/>
            </a:pPr>
            <a:r>
              <a:rPr lang="en-US" sz="156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Move to the next row and place a queen.</a:t>
            </a:r>
            <a:endParaRPr lang="en-US" sz="1564" dirty="0"/>
          </a:p>
        </p:txBody>
      </p:sp>
      <p:sp>
        <p:nvSpPr>
          <p:cNvPr id="26" name="Shape 24"/>
          <p:cNvSpPr/>
          <p:nvPr/>
        </p:nvSpPr>
        <p:spPr>
          <a:xfrm>
            <a:off x="6396871" y="5635228"/>
            <a:ext cx="694968" cy="24765"/>
          </a:xfrm>
          <a:prstGeom prst="roundRect">
            <a:avLst>
              <a:gd name="adj" fmla="val 144323"/>
            </a:avLst>
          </a:prstGeom>
          <a:solidFill>
            <a:srgbClr val="44426B"/>
          </a:solidFill>
          <a:ln/>
        </p:spPr>
      </p:sp>
      <p:sp>
        <p:nvSpPr>
          <p:cNvPr id="27" name="Shape 25"/>
          <p:cNvSpPr/>
          <p:nvPr/>
        </p:nvSpPr>
        <p:spPr>
          <a:xfrm>
            <a:off x="7091839" y="5424249"/>
            <a:ext cx="446723" cy="446723"/>
          </a:xfrm>
          <a:prstGeom prst="roundRect">
            <a:avLst>
              <a:gd name="adj" fmla="val 8001"/>
            </a:avLst>
          </a:prstGeom>
          <a:solidFill>
            <a:srgbClr val="2B2952"/>
          </a:solidFill>
          <a:ln/>
        </p:spPr>
      </p:sp>
      <p:sp>
        <p:nvSpPr>
          <p:cNvPr id="28" name="Text 26"/>
          <p:cNvSpPr/>
          <p:nvPr/>
        </p:nvSpPr>
        <p:spPr>
          <a:xfrm>
            <a:off x="7219236" y="5507474"/>
            <a:ext cx="191929" cy="280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7"/>
              </a:lnSpc>
              <a:buNone/>
            </a:pPr>
            <a:r>
              <a:rPr lang="en-US" sz="220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5</a:t>
            </a:r>
            <a:endParaRPr lang="en-US" sz="2207" dirty="0"/>
          </a:p>
        </p:txBody>
      </p:sp>
      <p:sp>
        <p:nvSpPr>
          <p:cNvPr id="29" name="Text 27"/>
          <p:cNvSpPr/>
          <p:nvPr/>
        </p:nvSpPr>
        <p:spPr>
          <a:xfrm>
            <a:off x="3887153" y="5399365"/>
            <a:ext cx="2336006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99"/>
              </a:lnSpc>
              <a:buNone/>
            </a:pPr>
            <a:r>
              <a:rPr lang="en-US" sz="1839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Backtrack</a:t>
            </a:r>
            <a:endParaRPr lang="en-US" sz="1839" dirty="0"/>
          </a:p>
        </p:txBody>
      </p:sp>
      <p:sp>
        <p:nvSpPr>
          <p:cNvPr id="30" name="Text 28"/>
          <p:cNvSpPr/>
          <p:nvPr/>
        </p:nvSpPr>
        <p:spPr>
          <a:xfrm>
            <a:off x="1136333" y="5810369"/>
            <a:ext cx="5086826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502"/>
              </a:lnSpc>
              <a:buNone/>
            </a:pPr>
            <a:r>
              <a:rPr lang="en-US" sz="156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If an invalid position is found, backtrack to the previous row and try a different placement.</a:t>
            </a:r>
            <a:endParaRPr lang="en-US" sz="1564" dirty="0"/>
          </a:p>
        </p:txBody>
      </p:sp>
      <p:sp>
        <p:nvSpPr>
          <p:cNvPr id="31" name="Shape 29"/>
          <p:cNvSpPr/>
          <p:nvPr/>
        </p:nvSpPr>
        <p:spPr>
          <a:xfrm>
            <a:off x="7538561" y="6528673"/>
            <a:ext cx="694968" cy="24765"/>
          </a:xfrm>
          <a:prstGeom prst="roundRect">
            <a:avLst>
              <a:gd name="adj" fmla="val 144323"/>
            </a:avLst>
          </a:prstGeom>
          <a:solidFill>
            <a:srgbClr val="44426B"/>
          </a:solidFill>
          <a:ln/>
        </p:spPr>
      </p:sp>
      <p:sp>
        <p:nvSpPr>
          <p:cNvPr id="32" name="Shape 30"/>
          <p:cNvSpPr/>
          <p:nvPr/>
        </p:nvSpPr>
        <p:spPr>
          <a:xfrm>
            <a:off x="7091839" y="6317694"/>
            <a:ext cx="446723" cy="446723"/>
          </a:xfrm>
          <a:prstGeom prst="roundRect">
            <a:avLst>
              <a:gd name="adj" fmla="val 8001"/>
            </a:avLst>
          </a:prstGeom>
          <a:solidFill>
            <a:srgbClr val="2B2952"/>
          </a:solidFill>
          <a:ln/>
        </p:spPr>
      </p:sp>
      <p:sp>
        <p:nvSpPr>
          <p:cNvPr id="33" name="Text 31"/>
          <p:cNvSpPr/>
          <p:nvPr/>
        </p:nvSpPr>
        <p:spPr>
          <a:xfrm>
            <a:off x="7218640" y="6400919"/>
            <a:ext cx="193119" cy="280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7"/>
              </a:lnSpc>
              <a:buNone/>
            </a:pPr>
            <a:r>
              <a:rPr lang="en-US" sz="220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6</a:t>
            </a:r>
            <a:endParaRPr lang="en-US" sz="2207" dirty="0"/>
          </a:p>
        </p:txBody>
      </p:sp>
      <p:sp>
        <p:nvSpPr>
          <p:cNvPr id="34" name="Text 32"/>
          <p:cNvSpPr/>
          <p:nvPr/>
        </p:nvSpPr>
        <p:spPr>
          <a:xfrm>
            <a:off x="8407241" y="6292810"/>
            <a:ext cx="2336006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839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Solution</a:t>
            </a:r>
            <a:endParaRPr lang="en-US" sz="1839" dirty="0"/>
          </a:p>
        </p:txBody>
      </p:sp>
      <p:sp>
        <p:nvSpPr>
          <p:cNvPr id="35" name="Text 33"/>
          <p:cNvSpPr/>
          <p:nvPr/>
        </p:nvSpPr>
        <p:spPr>
          <a:xfrm>
            <a:off x="8407241" y="6703814"/>
            <a:ext cx="5086826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02"/>
              </a:lnSpc>
              <a:buNone/>
            </a:pPr>
            <a:r>
              <a:rPr lang="en-US" sz="156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Continue placing queens until a solution is found, or all possibilities are explored.</a:t>
            </a:r>
            <a:endParaRPr lang="en-US" sz="156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04" y="1532334"/>
            <a:ext cx="4887873" cy="516493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24124" y="1055727"/>
            <a:ext cx="6803708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Brute Force Approach</a:t>
            </a:r>
            <a:endParaRPr lang="en-US" sz="4435" dirty="0"/>
          </a:p>
        </p:txBody>
      </p:sp>
      <p:sp>
        <p:nvSpPr>
          <p:cNvPr id="7" name="Shape 3"/>
          <p:cNvSpPr/>
          <p:nvPr/>
        </p:nvSpPr>
        <p:spPr>
          <a:xfrm>
            <a:off x="6324124" y="2118717"/>
            <a:ext cx="7468553" cy="5055156"/>
          </a:xfrm>
          <a:prstGeom prst="roundRect">
            <a:avLst>
              <a:gd name="adj" fmla="val 85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331744" y="2126337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571059" y="2277547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Approach</a:t>
            </a:r>
            <a:endParaRPr lang="en-US" sz="1885" dirty="0"/>
          </a:p>
        </p:txBody>
      </p:sp>
      <p:sp>
        <p:nvSpPr>
          <p:cNvPr id="10" name="Text 6"/>
          <p:cNvSpPr/>
          <p:nvPr/>
        </p:nvSpPr>
        <p:spPr>
          <a:xfrm>
            <a:off x="10301526" y="2277547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Description</a:t>
            </a:r>
            <a:endParaRPr lang="en-US" sz="1885" dirty="0"/>
          </a:p>
        </p:txBody>
      </p:sp>
      <p:sp>
        <p:nvSpPr>
          <p:cNvPr id="11" name="Shape 7"/>
          <p:cNvSpPr/>
          <p:nvPr/>
        </p:nvSpPr>
        <p:spPr>
          <a:xfrm>
            <a:off x="6331744" y="2811780"/>
            <a:ext cx="7453312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571059" y="2962989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Generate All Placements</a:t>
            </a:r>
            <a:endParaRPr lang="en-US" sz="1885" dirty="0"/>
          </a:p>
        </p:txBody>
      </p:sp>
      <p:sp>
        <p:nvSpPr>
          <p:cNvPr id="13" name="Text 9"/>
          <p:cNvSpPr/>
          <p:nvPr/>
        </p:nvSpPr>
        <p:spPr>
          <a:xfrm>
            <a:off x="10301526" y="2962989"/>
            <a:ext cx="3244215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 all possible arrangements of queens on the board.</a:t>
            </a:r>
            <a:endParaRPr lang="en-US" sz="1885" dirty="0"/>
          </a:p>
        </p:txBody>
      </p:sp>
      <p:sp>
        <p:nvSpPr>
          <p:cNvPr id="14" name="Shape 10"/>
          <p:cNvSpPr/>
          <p:nvPr/>
        </p:nvSpPr>
        <p:spPr>
          <a:xfrm>
            <a:off x="6331744" y="4263271"/>
            <a:ext cx="7453312" cy="1451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571059" y="4414480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Check Validity</a:t>
            </a:r>
            <a:endParaRPr lang="en-US" sz="1885" dirty="0"/>
          </a:p>
        </p:txBody>
      </p:sp>
      <p:sp>
        <p:nvSpPr>
          <p:cNvPr id="16" name="Text 12"/>
          <p:cNvSpPr/>
          <p:nvPr/>
        </p:nvSpPr>
        <p:spPr>
          <a:xfrm>
            <a:off x="10301526" y="4414480"/>
            <a:ext cx="3244215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Check if each placement is valid (no queens under attack).</a:t>
            </a:r>
            <a:endParaRPr lang="en-US" sz="1885" dirty="0"/>
          </a:p>
        </p:txBody>
      </p:sp>
      <p:sp>
        <p:nvSpPr>
          <p:cNvPr id="17" name="Shape 13"/>
          <p:cNvSpPr/>
          <p:nvPr/>
        </p:nvSpPr>
        <p:spPr>
          <a:xfrm>
            <a:off x="6331744" y="5714762"/>
            <a:ext cx="7453312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6571059" y="5865971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Count Valid Solutions</a:t>
            </a:r>
            <a:endParaRPr lang="en-US" sz="1885" dirty="0"/>
          </a:p>
        </p:txBody>
      </p:sp>
      <p:sp>
        <p:nvSpPr>
          <p:cNvPr id="19" name="Text 15"/>
          <p:cNvSpPr/>
          <p:nvPr/>
        </p:nvSpPr>
        <p:spPr>
          <a:xfrm>
            <a:off x="10301526" y="5865971"/>
            <a:ext cx="3244215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Count the number of valid placements that satisfy the N-Queens problem.</a:t>
            </a:r>
            <a:endParaRPr lang="en-US" sz="188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369" y="2269927"/>
            <a:ext cx="4919663" cy="36897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671" y="804624"/>
            <a:ext cx="7556659" cy="13339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52"/>
              </a:lnSpc>
              <a:buNone/>
            </a:pPr>
            <a:r>
              <a:rPr lang="en-US" sz="4202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Constraint Satisfaction Techniques</a:t>
            </a:r>
            <a:endParaRPr lang="en-US" sz="4202" dirty="0"/>
          </a:p>
        </p:txBody>
      </p:sp>
      <p:sp>
        <p:nvSpPr>
          <p:cNvPr id="7" name="Shape 3"/>
          <p:cNvSpPr/>
          <p:nvPr/>
        </p:nvSpPr>
        <p:spPr>
          <a:xfrm>
            <a:off x="793671" y="2478762"/>
            <a:ext cx="3664982" cy="2011561"/>
          </a:xfrm>
          <a:prstGeom prst="roundRect">
            <a:avLst>
              <a:gd name="adj" fmla="val 2029"/>
            </a:avLst>
          </a:prstGeom>
          <a:solidFill>
            <a:srgbClr val="2B2952"/>
          </a:solidFill>
          <a:ln/>
        </p:spPr>
      </p:sp>
      <p:sp>
        <p:nvSpPr>
          <p:cNvPr id="8" name="Text 4"/>
          <p:cNvSpPr/>
          <p:nvPr/>
        </p:nvSpPr>
        <p:spPr>
          <a:xfrm>
            <a:off x="1020366" y="2705457"/>
            <a:ext cx="2667953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6"/>
              </a:lnSpc>
              <a:buNone/>
            </a:pPr>
            <a:r>
              <a:rPr lang="en-US" sz="2101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Constraints</a:t>
            </a:r>
            <a:endParaRPr lang="en-US" sz="2101" dirty="0"/>
          </a:p>
        </p:txBody>
      </p:sp>
      <p:sp>
        <p:nvSpPr>
          <p:cNvPr id="9" name="Text 5"/>
          <p:cNvSpPr/>
          <p:nvPr/>
        </p:nvSpPr>
        <p:spPr>
          <a:xfrm>
            <a:off x="1020366" y="3174921"/>
            <a:ext cx="321159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7"/>
              </a:lnSpc>
              <a:buNone/>
            </a:pPr>
            <a:r>
              <a:rPr lang="en-US" sz="1786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Formulate constraints to ensure that no two queens are on the same row, column, or diagonal.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4685348" y="2478762"/>
            <a:ext cx="3664982" cy="2011561"/>
          </a:xfrm>
          <a:prstGeom prst="roundRect">
            <a:avLst>
              <a:gd name="adj" fmla="val 2029"/>
            </a:avLst>
          </a:prstGeom>
          <a:solidFill>
            <a:srgbClr val="2B2952"/>
          </a:solidFill>
          <a:ln/>
        </p:spPr>
      </p:sp>
      <p:sp>
        <p:nvSpPr>
          <p:cNvPr id="11" name="Text 7"/>
          <p:cNvSpPr/>
          <p:nvPr/>
        </p:nvSpPr>
        <p:spPr>
          <a:xfrm>
            <a:off x="4912043" y="2705457"/>
            <a:ext cx="2994779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6"/>
              </a:lnSpc>
              <a:buNone/>
            </a:pPr>
            <a:r>
              <a:rPr lang="en-US" sz="2101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Variable Assignment</a:t>
            </a:r>
            <a:endParaRPr lang="en-US" sz="2101" dirty="0"/>
          </a:p>
        </p:txBody>
      </p:sp>
      <p:sp>
        <p:nvSpPr>
          <p:cNvPr id="12" name="Text 8"/>
          <p:cNvSpPr/>
          <p:nvPr/>
        </p:nvSpPr>
        <p:spPr>
          <a:xfrm>
            <a:off x="4912043" y="3174921"/>
            <a:ext cx="321159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7"/>
              </a:lnSpc>
              <a:buNone/>
            </a:pPr>
            <a:r>
              <a:rPr lang="en-US" sz="1786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Assign queens to different squares on the board.</a:t>
            </a:r>
            <a:endParaRPr lang="en-US" sz="1786" dirty="0"/>
          </a:p>
        </p:txBody>
      </p:sp>
      <p:sp>
        <p:nvSpPr>
          <p:cNvPr id="13" name="Shape 9"/>
          <p:cNvSpPr/>
          <p:nvPr/>
        </p:nvSpPr>
        <p:spPr>
          <a:xfrm>
            <a:off x="793671" y="4717018"/>
            <a:ext cx="3664982" cy="2707958"/>
          </a:xfrm>
          <a:prstGeom prst="roundRect">
            <a:avLst>
              <a:gd name="adj" fmla="val 1507"/>
            </a:avLst>
          </a:prstGeom>
          <a:solidFill>
            <a:srgbClr val="2B2952"/>
          </a:solidFill>
          <a:ln/>
        </p:spPr>
      </p:sp>
      <p:sp>
        <p:nvSpPr>
          <p:cNvPr id="14" name="Text 10"/>
          <p:cNvSpPr/>
          <p:nvPr/>
        </p:nvSpPr>
        <p:spPr>
          <a:xfrm>
            <a:off x="1020366" y="4943713"/>
            <a:ext cx="3211592" cy="666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6"/>
              </a:lnSpc>
              <a:buNone/>
            </a:pPr>
            <a:r>
              <a:rPr lang="en-US" sz="2101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Constraint Propagation</a:t>
            </a:r>
            <a:endParaRPr lang="en-US" sz="2101" dirty="0"/>
          </a:p>
        </p:txBody>
      </p:sp>
      <p:sp>
        <p:nvSpPr>
          <p:cNvPr id="15" name="Text 11"/>
          <p:cNvSpPr/>
          <p:nvPr/>
        </p:nvSpPr>
        <p:spPr>
          <a:xfrm>
            <a:off x="1020366" y="5746671"/>
            <a:ext cx="3211592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7"/>
              </a:lnSpc>
              <a:buNone/>
            </a:pPr>
            <a:r>
              <a:rPr lang="en-US" sz="1786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Propagate the effects of each queen placement to eliminate invalid squares for future queens.</a:t>
            </a:r>
            <a:endParaRPr lang="en-US" sz="1786" dirty="0"/>
          </a:p>
        </p:txBody>
      </p:sp>
      <p:sp>
        <p:nvSpPr>
          <p:cNvPr id="16" name="Shape 12"/>
          <p:cNvSpPr/>
          <p:nvPr/>
        </p:nvSpPr>
        <p:spPr>
          <a:xfrm>
            <a:off x="4685348" y="4717018"/>
            <a:ext cx="3664982" cy="2707958"/>
          </a:xfrm>
          <a:prstGeom prst="roundRect">
            <a:avLst>
              <a:gd name="adj" fmla="val 1507"/>
            </a:avLst>
          </a:prstGeom>
          <a:solidFill>
            <a:srgbClr val="2B2952"/>
          </a:solidFill>
          <a:ln/>
        </p:spPr>
      </p:sp>
      <p:sp>
        <p:nvSpPr>
          <p:cNvPr id="17" name="Text 13"/>
          <p:cNvSpPr/>
          <p:nvPr/>
        </p:nvSpPr>
        <p:spPr>
          <a:xfrm>
            <a:off x="4912043" y="4943713"/>
            <a:ext cx="2667953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6"/>
              </a:lnSpc>
              <a:buNone/>
            </a:pPr>
            <a:r>
              <a:rPr lang="en-US" sz="2101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Search Strategies</a:t>
            </a:r>
            <a:endParaRPr lang="en-US" sz="2101" dirty="0"/>
          </a:p>
        </p:txBody>
      </p:sp>
      <p:sp>
        <p:nvSpPr>
          <p:cNvPr id="18" name="Text 14"/>
          <p:cNvSpPr/>
          <p:nvPr/>
        </p:nvSpPr>
        <p:spPr>
          <a:xfrm>
            <a:off x="4912043" y="5413177"/>
            <a:ext cx="3211592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7"/>
              </a:lnSpc>
              <a:buNone/>
            </a:pPr>
            <a:r>
              <a:rPr lang="en-US" sz="1786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Employ backtracking and other search techniques to find solutions while satisfying constraints.</a:t>
            </a:r>
            <a:endParaRPr lang="en-US" sz="178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45189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100977" y="460772"/>
            <a:ext cx="4773573" cy="4926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81"/>
              </a:lnSpc>
              <a:buNone/>
            </a:pPr>
            <a:r>
              <a:rPr lang="en-US" sz="310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Visualization Features</a:t>
            </a:r>
            <a:endParaRPr lang="en-US" sz="310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977" y="1288494"/>
            <a:ext cx="837724" cy="13405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190042" y="1456015"/>
            <a:ext cx="1971318" cy="246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40"/>
              </a:lnSpc>
              <a:buNone/>
            </a:pPr>
            <a:r>
              <a:rPr lang="en-US" sz="1552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Interactive Board</a:t>
            </a:r>
            <a:endParaRPr lang="en-US" sz="1552" dirty="0"/>
          </a:p>
        </p:txBody>
      </p:sp>
      <p:sp>
        <p:nvSpPr>
          <p:cNvPr id="7" name="Text 4"/>
          <p:cNvSpPr/>
          <p:nvPr/>
        </p:nvSpPr>
        <p:spPr>
          <a:xfrm>
            <a:off x="3190042" y="1802963"/>
            <a:ext cx="9339382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11"/>
              </a:lnSpc>
              <a:buNone/>
            </a:pPr>
            <a:r>
              <a:rPr lang="en-US" sz="1319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visual representation of the chessboard, allowing users to interact with the queens.</a:t>
            </a:r>
            <a:endParaRPr lang="en-US" sz="1319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977" y="2629019"/>
            <a:ext cx="837724" cy="13405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190042" y="2796540"/>
            <a:ext cx="1971318" cy="246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40"/>
              </a:lnSpc>
              <a:buNone/>
            </a:pPr>
            <a:r>
              <a:rPr lang="en-US" sz="1552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Queen Placement</a:t>
            </a:r>
            <a:endParaRPr lang="en-US" sz="1552" dirty="0"/>
          </a:p>
        </p:txBody>
      </p:sp>
      <p:sp>
        <p:nvSpPr>
          <p:cNvPr id="10" name="Text 6"/>
          <p:cNvSpPr/>
          <p:nvPr/>
        </p:nvSpPr>
        <p:spPr>
          <a:xfrm>
            <a:off x="3190042" y="3143488"/>
            <a:ext cx="9339382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11"/>
              </a:lnSpc>
              <a:buNone/>
            </a:pPr>
            <a:r>
              <a:rPr lang="en-US" sz="1319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ability to place queens on the board and visualize their positions.</a:t>
            </a:r>
            <a:endParaRPr lang="en-US" sz="1319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977" y="3969544"/>
            <a:ext cx="837724" cy="134052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190042" y="4137065"/>
            <a:ext cx="1971318" cy="246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40"/>
              </a:lnSpc>
              <a:buNone/>
            </a:pPr>
            <a:r>
              <a:rPr lang="en-US" sz="1552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Attack Lines</a:t>
            </a:r>
            <a:endParaRPr lang="en-US" sz="1552" dirty="0"/>
          </a:p>
        </p:txBody>
      </p:sp>
      <p:sp>
        <p:nvSpPr>
          <p:cNvPr id="13" name="Text 8"/>
          <p:cNvSpPr/>
          <p:nvPr/>
        </p:nvSpPr>
        <p:spPr>
          <a:xfrm>
            <a:off x="3190042" y="4484013"/>
            <a:ext cx="9339382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11"/>
              </a:lnSpc>
              <a:buNone/>
            </a:pPr>
            <a:r>
              <a:rPr lang="en-US" sz="1319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Highlighting the attack lines of each queen to visualize threats and constraints.</a:t>
            </a:r>
            <a:endParaRPr lang="en-US" sz="1319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977" y="5310068"/>
            <a:ext cx="837724" cy="134052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3190042" y="5477589"/>
            <a:ext cx="1971318" cy="246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40"/>
              </a:lnSpc>
              <a:buNone/>
            </a:pPr>
            <a:r>
              <a:rPr lang="en-US" sz="1552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Solution Display</a:t>
            </a:r>
            <a:endParaRPr lang="en-US" sz="1552" dirty="0"/>
          </a:p>
        </p:txBody>
      </p:sp>
      <p:sp>
        <p:nvSpPr>
          <p:cNvPr id="16" name="Text 10"/>
          <p:cNvSpPr/>
          <p:nvPr/>
        </p:nvSpPr>
        <p:spPr>
          <a:xfrm>
            <a:off x="3190042" y="5824538"/>
            <a:ext cx="9339382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11"/>
              </a:lnSpc>
              <a:buNone/>
            </a:pPr>
            <a:r>
              <a:rPr lang="en-US" sz="1319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capability to display solutions to the N-Queens problem.</a:t>
            </a:r>
            <a:endParaRPr lang="en-US" sz="1319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977" y="6650593"/>
            <a:ext cx="837724" cy="134052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3190042" y="6818114"/>
            <a:ext cx="2622590" cy="246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40"/>
              </a:lnSpc>
              <a:buNone/>
            </a:pPr>
            <a:r>
              <a:rPr lang="en-US" sz="1552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Step-by-Step Animation</a:t>
            </a:r>
            <a:endParaRPr lang="en-US" sz="1552" dirty="0"/>
          </a:p>
        </p:txBody>
      </p:sp>
      <p:sp>
        <p:nvSpPr>
          <p:cNvPr id="19" name="Text 12"/>
          <p:cNvSpPr/>
          <p:nvPr/>
        </p:nvSpPr>
        <p:spPr>
          <a:xfrm>
            <a:off x="3190042" y="7165062"/>
            <a:ext cx="9339382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11"/>
              </a:lnSpc>
              <a:buNone/>
            </a:pPr>
            <a:r>
              <a:rPr lang="en-US" sz="1319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Visualizing the algorithm's steps, such as backtracking or constraint propagation.</a:t>
            </a:r>
            <a:endParaRPr lang="en-US" sz="1319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962" y="1640562"/>
            <a:ext cx="4948476" cy="49484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3308" y="1082278"/>
            <a:ext cx="5982176" cy="6330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85"/>
              </a:lnSpc>
              <a:buNone/>
            </a:pPr>
            <a:r>
              <a:rPr lang="en-US" sz="3988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 Interface Design</a:t>
            </a:r>
            <a:endParaRPr lang="en-US" sz="398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08" y="2038112"/>
            <a:ext cx="538043" cy="5380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308" y="2791301"/>
            <a:ext cx="2532459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3"/>
              </a:lnSpc>
              <a:buNone/>
            </a:pPr>
            <a:r>
              <a:rPr lang="en-US" sz="1994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Intuitive Design</a:t>
            </a:r>
            <a:endParaRPr lang="en-US" sz="1994" dirty="0"/>
          </a:p>
        </p:txBody>
      </p:sp>
      <p:sp>
        <p:nvSpPr>
          <p:cNvPr id="9" name="Text 4"/>
          <p:cNvSpPr/>
          <p:nvPr/>
        </p:nvSpPr>
        <p:spPr>
          <a:xfrm>
            <a:off x="753308" y="3236833"/>
            <a:ext cx="3657243" cy="688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2"/>
              </a:lnSpc>
              <a:buNone/>
            </a:pPr>
            <a:r>
              <a:rPr lang="en-US" sz="169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user-friendly interface that is easy to navigate and understand.</a:t>
            </a:r>
            <a:endParaRPr lang="en-US" sz="169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330" y="2038112"/>
            <a:ext cx="538043" cy="5380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733330" y="2791301"/>
            <a:ext cx="3203853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3"/>
              </a:lnSpc>
              <a:buNone/>
            </a:pPr>
            <a:r>
              <a:rPr lang="en-US" sz="1994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Customization Options</a:t>
            </a:r>
            <a:endParaRPr lang="en-US" sz="1994" dirty="0"/>
          </a:p>
        </p:txBody>
      </p:sp>
      <p:sp>
        <p:nvSpPr>
          <p:cNvPr id="12" name="Text 6"/>
          <p:cNvSpPr/>
          <p:nvPr/>
        </p:nvSpPr>
        <p:spPr>
          <a:xfrm>
            <a:off x="4733330" y="3236833"/>
            <a:ext cx="3657362" cy="1032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2"/>
              </a:lnSpc>
              <a:buNone/>
            </a:pPr>
            <a:r>
              <a:rPr lang="en-US" sz="169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Allow users to customize the appearance of the chessboard, queen colors, and animation speed.</a:t>
            </a:r>
            <a:endParaRPr lang="en-US" sz="1695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308" y="4915495"/>
            <a:ext cx="538043" cy="53804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3308" y="5668685"/>
            <a:ext cx="2709743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3"/>
              </a:lnSpc>
              <a:buNone/>
            </a:pPr>
            <a:r>
              <a:rPr lang="en-US" sz="1994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Algorithm Selection</a:t>
            </a:r>
            <a:endParaRPr lang="en-US" sz="1994" dirty="0"/>
          </a:p>
        </p:txBody>
      </p:sp>
      <p:sp>
        <p:nvSpPr>
          <p:cNvPr id="15" name="Text 8"/>
          <p:cNvSpPr/>
          <p:nvPr/>
        </p:nvSpPr>
        <p:spPr>
          <a:xfrm>
            <a:off x="753308" y="6114217"/>
            <a:ext cx="3657243" cy="1032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2"/>
              </a:lnSpc>
              <a:buNone/>
            </a:pPr>
            <a:r>
              <a:rPr lang="en-US" sz="169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option to choose different algorithms to solve the N-Queens problem.</a:t>
            </a:r>
            <a:endParaRPr lang="en-US" sz="1695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3330" y="4915495"/>
            <a:ext cx="538043" cy="538043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4733330" y="5668685"/>
            <a:ext cx="3523655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3"/>
              </a:lnSpc>
              <a:buNone/>
            </a:pPr>
            <a:r>
              <a:rPr lang="en-US" sz="1994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Help and Documentation</a:t>
            </a:r>
            <a:endParaRPr lang="en-US" sz="1994" dirty="0"/>
          </a:p>
        </p:txBody>
      </p:sp>
      <p:sp>
        <p:nvSpPr>
          <p:cNvPr id="18" name="Text 10"/>
          <p:cNvSpPr/>
          <p:nvPr/>
        </p:nvSpPr>
        <p:spPr>
          <a:xfrm>
            <a:off x="4733330" y="6114217"/>
            <a:ext cx="3657362" cy="1032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2"/>
              </a:lnSpc>
              <a:buNone/>
            </a:pPr>
            <a:r>
              <a:rPr lang="en-US" sz="169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Providing clear explanations and documentation on the N-Queens problem and the algorithms used.</a:t>
            </a:r>
            <a:endParaRPr lang="en-US" sz="169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837724" y="2118241"/>
            <a:ext cx="8409861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Challenges and Limitations</a:t>
            </a:r>
            <a:endParaRPr lang="en-US" sz="4435" dirty="0"/>
          </a:p>
        </p:txBody>
      </p:sp>
      <p:sp>
        <p:nvSpPr>
          <p:cNvPr id="5" name="Text 3"/>
          <p:cNvSpPr/>
          <p:nvPr/>
        </p:nvSpPr>
        <p:spPr>
          <a:xfrm>
            <a:off x="837724" y="3420547"/>
            <a:ext cx="3928586" cy="70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Computational Complexity</a:t>
            </a:r>
            <a:endParaRPr lang="en-US" sz="2218" dirty="0"/>
          </a:p>
        </p:txBody>
      </p:sp>
      <p:sp>
        <p:nvSpPr>
          <p:cNvPr id="6" name="Text 4"/>
          <p:cNvSpPr/>
          <p:nvPr/>
        </p:nvSpPr>
        <p:spPr>
          <a:xfrm>
            <a:off x="837724" y="4363760"/>
            <a:ext cx="3928586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N-Queens problem is NP-complete, meaning the time complexity grows exponentially with the size of the board.</a:t>
            </a:r>
            <a:endParaRPr lang="en-US" sz="1885" dirty="0"/>
          </a:p>
        </p:txBody>
      </p:sp>
      <p:sp>
        <p:nvSpPr>
          <p:cNvPr id="7" name="Text 5"/>
          <p:cNvSpPr/>
          <p:nvPr/>
        </p:nvSpPr>
        <p:spPr>
          <a:xfrm>
            <a:off x="5357813" y="3420547"/>
            <a:ext cx="3928586" cy="70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Visualization Performance</a:t>
            </a:r>
            <a:endParaRPr lang="en-US" sz="2218" dirty="0"/>
          </a:p>
        </p:txBody>
      </p:sp>
      <p:sp>
        <p:nvSpPr>
          <p:cNvPr id="8" name="Text 6"/>
          <p:cNvSpPr/>
          <p:nvPr/>
        </p:nvSpPr>
        <p:spPr>
          <a:xfrm>
            <a:off x="5357813" y="4363760"/>
            <a:ext cx="3928586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Visualizing large N-Queens problems can be computationally demanding, requiring efficient algorithms and optimizations.</a:t>
            </a:r>
            <a:endParaRPr lang="en-US" sz="1885" dirty="0"/>
          </a:p>
        </p:txBody>
      </p:sp>
      <p:sp>
        <p:nvSpPr>
          <p:cNvPr id="9" name="Text 7"/>
          <p:cNvSpPr/>
          <p:nvPr/>
        </p:nvSpPr>
        <p:spPr>
          <a:xfrm>
            <a:off x="9877901" y="3420547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 Experience</a:t>
            </a:r>
            <a:endParaRPr lang="en-US" sz="2218" dirty="0"/>
          </a:p>
        </p:txBody>
      </p:sp>
      <p:sp>
        <p:nvSpPr>
          <p:cNvPr id="10" name="Text 8"/>
          <p:cNvSpPr/>
          <p:nvPr/>
        </p:nvSpPr>
        <p:spPr>
          <a:xfrm>
            <a:off x="9877901" y="4011811"/>
            <a:ext cx="3928586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Balancing interactive features with performance to ensure a smooth and responsive user experience.</a:t>
            </a:r>
            <a:endParaRPr lang="en-US" sz="188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631</Words>
  <Application>Microsoft Office PowerPoint</Application>
  <PresentationFormat>Custom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Arimo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Sumant Yadav</cp:lastModifiedBy>
  <cp:revision>2</cp:revision>
  <dcterms:created xsi:type="dcterms:W3CDTF">2024-07-14T06:43:08Z</dcterms:created>
  <dcterms:modified xsi:type="dcterms:W3CDTF">2024-07-14T06:44:20Z</dcterms:modified>
</cp:coreProperties>
</file>